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1.xml" ContentType="application/vnd.openxmlformats-officedocument.themeOverr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5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  <p:sldMasterId id="2147483721" r:id="rId3"/>
    <p:sldMasterId id="2147483728" r:id="rId4"/>
    <p:sldMasterId id="2147483784" r:id="rId5"/>
    <p:sldMasterId id="2147483799" r:id="rId6"/>
  </p:sldMasterIdLst>
  <p:notesMasterIdLst>
    <p:notesMasterId r:id="rId10"/>
  </p:notesMasterIdLst>
  <p:handoutMasterIdLst>
    <p:handoutMasterId r:id="rId11"/>
  </p:handoutMasterIdLst>
  <p:sldIdLst>
    <p:sldId id="2147468216" r:id="rId7"/>
    <p:sldId id="2147468217" r:id="rId8"/>
    <p:sldId id="2147468218" r:id="rId9"/>
  </p:sldIdLst>
  <p:sldSz cx="12192000" cy="6858000"/>
  <p:notesSz cx="7315200" cy="96012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ny Welle" initials="DW" lastIdx="1" clrIdx="0">
    <p:extLst>
      <p:ext uri="{19B8F6BF-5375-455C-9EA6-DF929625EA0E}">
        <p15:presenceInfo xmlns:p15="http://schemas.microsoft.com/office/powerpoint/2012/main" userId="S::denwelle1@publicisgroupe.net::08b00602-60fa-48c3-96fb-06a947b67c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EFFF"/>
    <a:srgbClr val="5FA3BB"/>
    <a:srgbClr val="00557C"/>
    <a:srgbClr val="568B99"/>
    <a:srgbClr val="39A3C0"/>
    <a:srgbClr val="9999A9"/>
    <a:srgbClr val="49F0C8"/>
    <a:srgbClr val="00C497"/>
    <a:srgbClr val="51E7FF"/>
    <a:srgbClr val="333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CCA7FE-9CF7-4F89-8AE9-7FAF85FA4326}" v="67" dt="2022-06-17T08:39:07.820"/>
  </p1510:revLst>
</p1510:revInfo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  <a:insideH>
            <a:ln w="12700" cmpd="sng">
              <a:solidFill>
                <a:schemeClr val="accent6">
                  <a:alpha val="15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  <a:fill>
          <a:solidFill>
            <a:schemeClr val="accent6">
              <a:alpha val="5000"/>
            </a:schemeClr>
          </a:solidFill>
        </a:fill>
      </a:tcStyle>
    </a:band1H>
    <a:band2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</a:tcStyle>
    </a:band2H>
    <a:band1V>
      <a:tcStyle>
        <a:tcBdr/>
        <a:fill>
          <a:solidFill>
            <a:schemeClr val="accent6">
              <a:alpha val="5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lastRow>
    <a:fir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3353" autoAdjust="0"/>
  </p:normalViewPr>
  <p:slideViewPr>
    <p:cSldViewPr snapToGrid="0" showGuides="1">
      <p:cViewPr varScale="1">
        <p:scale>
          <a:sx n="82" d="100"/>
          <a:sy n="82" d="100"/>
        </p:scale>
        <p:origin x="206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418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1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>
            <a:extLst>
              <a:ext uri="{FF2B5EF4-FFF2-40B4-BE49-F238E27FC236}">
                <a16:creationId xmlns:a16="http://schemas.microsoft.com/office/drawing/2014/main" id="{9A8492AF-21D1-4EA9-B88E-2B2469E5B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654080" cy="378000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US" sz="1100" b="1" dirty="0"/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2C5CF11-9AB8-4366-83D6-4A911EAE6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25920" y="0"/>
            <a:ext cx="1889280" cy="378000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FEF1F2B9-B350-4061-A6D1-2A3340A8623F}" type="datetimeFigureOut">
              <a:rPr lang="en-US" sz="1100"/>
              <a:t>4/10/2024</a:t>
            </a:fld>
            <a:endParaRPr lang="en-US" sz="1100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797856F-D8D3-4EDB-AD63-B3F8432142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23200"/>
            <a:ext cx="4654080" cy="378000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US" sz="1100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A566997-7A2F-418F-AC55-BAC678F9F1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25920" y="9223200"/>
            <a:ext cx="1889280" cy="378000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r>
              <a:rPr lang="en-US" sz="1100" b="1" dirty="0">
                <a:solidFill>
                  <a:schemeClr val="accent2"/>
                </a:solidFill>
              </a:rPr>
              <a:t>Hand out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fld id="{C92BABF8-1341-4DCB-864A-D83C08BEEAE4}" type="slidenum">
              <a:rPr lang="en-US" sz="1100"/>
              <a:t>‹#›</a:t>
            </a:fld>
            <a:endParaRPr lang="en-US" sz="1100" dirty="0"/>
          </a:p>
        </p:txBody>
      </p:sp>
      <p:pic>
        <p:nvPicPr>
          <p:cNvPr id="6" name="Siemens logo">
            <a:extLst>
              <a:ext uri="{FF2B5EF4-FFF2-40B4-BE49-F238E27FC236}">
                <a16:creationId xmlns:a16="http://schemas.microsoft.com/office/drawing/2014/main" id="{C5A460D9-E760-498F-8A06-286EB0B001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3201" y="578340"/>
            <a:ext cx="1228800" cy="19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54080" cy="378000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100" b="1"/>
            </a:lvl1pPr>
          </a:lstStyle>
          <a:p>
            <a:endParaRPr lang="en-US" dirty="0"/>
          </a:p>
        </p:txBody>
      </p:sp>
      <p:sp>
        <p:nvSpPr>
          <p:cNvPr id="3" name="Date"/>
          <p:cNvSpPr>
            <a:spLocks noGrp="1"/>
          </p:cNvSpPr>
          <p:nvPr>
            <p:ph type="dt" idx="1"/>
          </p:nvPr>
        </p:nvSpPr>
        <p:spPr>
          <a:xfrm>
            <a:off x="5425920" y="0"/>
            <a:ext cx="1889280" cy="378000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100"/>
            </a:lvl1pPr>
          </a:lstStyle>
          <a:p>
            <a:fld id="{76FBC1AF-E4C9-412F-9B6D-66CD520F95DB}" type="datetimeFigureOut">
              <a:rPr lang="en-US" smtClean="0"/>
              <a:pPr/>
              <a:t>4/10/2024</a:t>
            </a:fld>
            <a:endParaRPr lang="en-US" dirty="0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650875"/>
            <a:ext cx="63500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US" dirty="0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xfrm>
            <a:off x="433920" y="4804381"/>
            <a:ext cx="6451200" cy="4158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xfrm>
            <a:off x="0" y="9223200"/>
            <a:ext cx="4654080" cy="378000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5425920" y="9223200"/>
            <a:ext cx="1889280" cy="378000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100"/>
            </a:lvl1pPr>
          </a:lstStyle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0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20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86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0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15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D7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Notes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fld id="{E76C657F-0E32-4130-ADDA-66B81138A76A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07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462C6-8FDD-D08E-E203-52663A31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D3293-02C7-26BB-94BC-8198EFA90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1EA8B-1FE1-21CE-BD28-0E6C89159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DFDD1-1477-2244-DA99-343AA938E3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D7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Notes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fld id="{E76C657F-0E32-4130-ADDA-66B81138A76A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189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B0C3-9C9B-7E81-EE49-18BA9D5D6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4F942-6017-E4C8-EA9D-18CDFBA08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3D107-1578-DCBD-F61C-3B0D1C3DC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0B6EA-193E-0B7D-8360-8F3BAEC98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D7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Notes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fld id="{E76C657F-0E32-4130-ADDA-66B81138A76A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19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.emf"/><Relationship Id="rId9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3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emf"/><Relationship Id="rId9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0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0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0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customXml" Target="../../customXml/item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Relationship Id="rId4" Type="http://schemas.openxmlformats.org/officeDocument/2006/relationships/image" Target="../media/image35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0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0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sv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sv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AA45026-8D62-4B4B-B2A9-38CC5BA9223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7729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2" imgH="282" progId="TCLayout.ActiveDocument.1">
                  <p:embed/>
                </p:oleObj>
              </mc:Choice>
              <mc:Fallback>
                <p:oleObj name="think-cell Slide" r:id="rId3" imgW="282" imgH="28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AA45026-8D62-4B4B-B2A9-38CC5BA922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3403170-5662-4E35-939F-59EAF4A4DA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854" y="0"/>
            <a:ext cx="1219767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b="700"/>
            </a:stretch>
          </a:blipFill>
        </p:spPr>
        <p:txBody>
          <a:bodyPr vert="horz"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5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5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DBA6147-B299-4F69-834A-FE2F4AAF4B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5288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2" imgH="282" progId="TCLayout.ActiveDocument.1">
                  <p:embed/>
                </p:oleObj>
              </mc:Choice>
              <mc:Fallback>
                <p:oleObj name="think-cell Slide" r:id="rId3" imgW="282" imgH="282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DBA6147-B299-4F69-834A-FE2F4AAF4B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5C8C2104-D8B4-A570-4A28-222593231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1CC3263-BEE8-0543-324B-524CAC1E0281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rgbClr val="0070C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A26BAA-B929-4749-8075-C636D292FD3D}"/>
              </a:ext>
            </a:extLst>
          </p:cNvPr>
          <p:cNvSpPr/>
          <p:nvPr userDrawn="1"/>
        </p:nvSpPr>
        <p:spPr>
          <a:xfrm>
            <a:off x="0" y="4285682"/>
            <a:ext cx="8723313" cy="193388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761451C5-8B97-412F-9FEE-AEE952D0C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9277" y="1401815"/>
            <a:ext cx="9633963" cy="2031325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b="700"/>
            </a:stretch>
          </a:blipFill>
        </p:spPr>
        <p:txBody>
          <a:bodyPr vert="horz" wrap="square" rIns="0" bIns="0" anchor="t" anchorCtr="0">
            <a:spAutoFit/>
          </a:bodyPr>
          <a:lstStyle>
            <a:lvl1pPr marL="540000">
              <a:lnSpc>
                <a:spcPct val="10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1" name="Siemens Logo">
            <a:extLst>
              <a:ext uri="{FF2B5EF4-FFF2-40B4-BE49-F238E27FC236}">
                <a16:creationId xmlns:a16="http://schemas.microsoft.com/office/drawing/2014/main" id="{7A5540AB-1002-4835-A6B1-8890AC5BFDB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5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4243ACB-20F4-3B0D-D1C1-A2479322F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7C5ACDFB-5488-2E07-C62F-80D520B09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6785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588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4243ACB-20F4-3B0D-D1C1-A2479322F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5D9B4C6-30D1-7D8C-E8F7-28654FDD1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6785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4724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E7A0904-6C4A-FEA6-0E9D-99AB22ABC5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39604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24" imgH="623" progId="TCLayout.ActiveDocument.1">
                  <p:embed/>
                </p:oleObj>
              </mc:Choice>
              <mc:Fallback>
                <p:oleObj name="think-cell Slide" r:id="rId3" imgW="624" imgH="62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E7A0904-6C4A-FEA6-0E9D-99AB22ABC5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126A422-27B3-014D-D428-F68F1ECB0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B776D1-5EA4-8045-6964-B66402D0B76A}"/>
              </a:ext>
            </a:extLst>
          </p:cNvPr>
          <p:cNvSpPr/>
          <p:nvPr userDrawn="1"/>
        </p:nvSpPr>
        <p:spPr>
          <a:xfrm>
            <a:off x="0" y="-13998"/>
            <a:ext cx="12192001" cy="6871998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8400" y="1423449"/>
            <a:ext cx="9863237" cy="968624"/>
          </a:xfr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vert="horz" wrap="square" lIns="0" tIns="54000" rIns="0" bIns="0" anchor="t" anchorCtr="0">
            <a:spAutoFit/>
          </a:bodyPr>
          <a:lstStyle>
            <a:lvl1pPr marL="540000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3253C0-8C0F-D7BE-C295-CB7A1002C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8CDA287D-9EA0-3A04-AF96-68231ABE6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6785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42151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06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fireworks, star, table, sky&#10;&#10;Description automatically generate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6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39730">
              <a:lnSpc>
                <a:spcPct val="100000"/>
              </a:lnSpc>
              <a:defRPr sz="799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198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28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close up of a light&#10;&#10;Description automatically generate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5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3793">
              <a:lnSpc>
                <a:spcPct val="100000"/>
              </a:lnSpc>
              <a:defRPr sz="5997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3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90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picture containing light, star&#10;&#10;Description automatically generate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5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73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6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39730">
              <a:lnSpc>
                <a:spcPct val="100000"/>
              </a:lnSpc>
              <a:defRPr sz="799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198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8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6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3793">
              <a:lnSpc>
                <a:spcPct val="100000"/>
              </a:lnSpc>
              <a:defRPr sz="5997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5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3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73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5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58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49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17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3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91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43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2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3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17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20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21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3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8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40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7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Subline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80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0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32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3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39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3838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7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01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5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1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2" y="3780002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1874">
              <a:lnSpc>
                <a:spcPct val="100000"/>
              </a:lnSpc>
              <a:defRPr sz="35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4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399"/>
            </a:lvl2pPr>
            <a:lvl3pPr marL="0" indent="0" algn="l">
              <a:spcAft>
                <a:spcPts val="300"/>
              </a:spcAft>
              <a:buNone/>
              <a:defRPr sz="1399"/>
            </a:lvl3pPr>
            <a:lvl4pPr marL="0" indent="0" algn="l">
              <a:buNone/>
              <a:defRPr sz="1399"/>
            </a:lvl4pPr>
            <a:lvl5pPr marL="0" indent="0" algn="l">
              <a:buNone/>
              <a:defRPr sz="1399"/>
            </a:lvl5pPr>
            <a:lvl6pPr marL="0" indent="0" algn="l">
              <a:buNone/>
              <a:defRPr sz="1399"/>
            </a:lvl6pPr>
            <a:lvl7pPr marL="0" indent="0" algn="l">
              <a:buNone/>
              <a:defRPr sz="1399"/>
            </a:lvl7pPr>
            <a:lvl8pPr marL="0" indent="0" algn="l">
              <a:buNone/>
              <a:defRPr sz="1399"/>
            </a:lvl8pPr>
            <a:lvl9pPr marL="0" indent="0" algn="l">
              <a:buNone/>
              <a:defRPr sz="1399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13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5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39730">
              <a:lnSpc>
                <a:spcPct val="100000"/>
              </a:lnSpc>
              <a:defRPr sz="799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198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1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05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5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3793">
              <a:lnSpc>
                <a:spcPct val="100000"/>
              </a:lnSpc>
              <a:defRPr sz="5997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3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1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92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6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9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41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5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39730">
              <a:lnSpc>
                <a:spcPct val="100000"/>
              </a:lnSpc>
              <a:defRPr sz="799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198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1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3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5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3793">
              <a:lnSpc>
                <a:spcPct val="100000"/>
              </a:lnSpc>
              <a:defRPr sz="5997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3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1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38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5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69865">
              <a:lnSpc>
                <a:spcPct val="100000"/>
              </a:lnSpc>
              <a:defRPr sz="3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599">
                <a:solidFill>
                  <a:schemeClr val="tx1"/>
                </a:solidFill>
              </a:defRPr>
            </a:lvl1pPr>
            <a:lvl2pPr marL="0" marR="0" indent="0" algn="l" defTabSz="91394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6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FEC69F24-2876-47B9-A4B6-0ADE800EC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5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899374" algn="r"/>
              </a:tabLst>
              <a:defRPr/>
            </a:lvl1pPr>
            <a:lvl2pPr>
              <a:spcAft>
                <a:spcPts val="900"/>
              </a:spcAft>
              <a:tabLst>
                <a:tab pos="5899374" algn="r"/>
              </a:tabLst>
              <a:defRPr/>
            </a:lvl2pPr>
            <a:lvl3pPr marL="179910">
              <a:spcAft>
                <a:spcPts val="900"/>
              </a:spcAft>
              <a:tabLst>
                <a:tab pos="5899374" algn="r"/>
              </a:tabLst>
              <a:defRPr b="1"/>
            </a:lvl3pPr>
            <a:lvl4pPr marL="359820">
              <a:spcAft>
                <a:spcPts val="900"/>
              </a:spcAft>
              <a:tabLst>
                <a:tab pos="5899374" algn="r"/>
              </a:tabLst>
              <a:defRPr/>
            </a:lvl4pPr>
            <a:lvl5pPr marL="359820">
              <a:spcAft>
                <a:spcPts val="900"/>
              </a:spcAft>
              <a:tabLst>
                <a:tab pos="5899374" algn="r"/>
              </a:tabLst>
              <a:defRPr b="1"/>
            </a:lvl5pPr>
            <a:lvl6pPr marL="179910">
              <a:spcAft>
                <a:spcPts val="600"/>
              </a:spcAft>
              <a:tabLst>
                <a:tab pos="5899374" algn="r"/>
              </a:tabLst>
              <a:defRPr sz="1599"/>
            </a:lvl6pPr>
            <a:lvl7pPr marL="179910">
              <a:spcAft>
                <a:spcPts val="600"/>
              </a:spcAft>
              <a:tabLst>
                <a:tab pos="5899374" algn="r"/>
              </a:tabLst>
              <a:defRPr sz="1599" b="1"/>
            </a:lvl7pPr>
            <a:lvl8pPr marL="359820">
              <a:spcAft>
                <a:spcPts val="600"/>
              </a:spcAft>
              <a:tabLst>
                <a:tab pos="5899374" algn="r"/>
              </a:tabLst>
              <a:defRPr sz="1599"/>
            </a:lvl8pPr>
            <a:lvl9pPr marL="359820">
              <a:spcAft>
                <a:spcPts val="600"/>
              </a:spcAft>
              <a:tabLst>
                <a:tab pos="5899374" algn="r"/>
              </a:tabLst>
              <a:defRPr sz="1599" b="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67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95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99CB1C9-47DF-40AE-8F26-119B5B2D26D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2084892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99" imgH="499" progId="TCLayout.ActiveDocument.1">
                  <p:embed/>
                </p:oleObj>
              </mc:Choice>
              <mc:Fallback>
                <p:oleObj name="think-cell Slide" r:id="rId3" imgW="499" imgH="49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99CB1C9-47DF-40AE-8F26-119B5B2D26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555403" cy="576000"/>
          </a:xfrm>
        </p:spPr>
        <p:txBody>
          <a:bodyPr vert="horz" rIns="91440" anchor="t"/>
          <a:lstStyle>
            <a:lvl1pPr>
              <a:defRPr sz="2399"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AutoShape 6">
            <a:extLst>
              <a:ext uri="{FF2B5EF4-FFF2-40B4-BE49-F238E27FC236}">
                <a16:creationId xmlns:a16="http://schemas.microsoft.com/office/drawing/2014/main" id="{1B58C4BA-E575-4077-BBDC-C59C9C9FA54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1124153"/>
            <a:ext cx="3509122" cy="5255049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square" lIns="107889" tIns="71926" rIns="107889" bIns="71926" anchor="t" anchorCtr="0">
            <a:noAutofit/>
          </a:bodyPr>
          <a:lstStyle/>
          <a:p>
            <a:pPr eaLnBrk="0" hangingPunct="0"/>
            <a:endParaRPr lang="en-US" sz="1597" b="1" dirty="0">
              <a:solidFill>
                <a:srgbClr val="2387AA"/>
              </a:solidFill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</p:txBody>
      </p:sp>
      <p:sp>
        <p:nvSpPr>
          <p:cNvPr id="41" name="AutoShape 6">
            <a:extLst>
              <a:ext uri="{FF2B5EF4-FFF2-40B4-BE49-F238E27FC236}">
                <a16:creationId xmlns:a16="http://schemas.microsoft.com/office/drawing/2014/main" id="{9129CD45-A0E0-4A80-B258-84D36EFF07C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682878" y="1128541"/>
            <a:ext cx="3509122" cy="5729460"/>
          </a:xfrm>
          <a:prstGeom prst="rect">
            <a:avLst/>
          </a:prstGeom>
          <a:solidFill>
            <a:srgbClr val="E5E5E9"/>
          </a:solidFill>
          <a:ln w="9525">
            <a:noFill/>
            <a:round/>
            <a:headEnd/>
            <a:tailEnd/>
          </a:ln>
        </p:spPr>
        <p:txBody>
          <a:bodyPr wrap="square" lIns="107889" tIns="71926" rIns="107889" bIns="71926" anchor="t" anchorCtr="0">
            <a:noAutofit/>
          </a:bodyPr>
          <a:lstStyle/>
          <a:p>
            <a:pPr defTabSz="913475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1597" b="1" dirty="0">
              <a:solidFill>
                <a:srgbClr val="2387AA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AutoShape 6">
            <a:extLst>
              <a:ext uri="{FF2B5EF4-FFF2-40B4-BE49-F238E27FC236}">
                <a16:creationId xmlns:a16="http://schemas.microsoft.com/office/drawing/2014/main" id="{0A9DD696-7F53-46A2-B21E-1038EF9CA2D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6379200"/>
            <a:ext cx="3509122" cy="4834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square" lIns="301595" tIns="91392" rIns="107889" bIns="146228" anchor="b" anchorCtr="0">
            <a:noAutofit/>
          </a:bodyPr>
          <a:lstStyle/>
          <a:p>
            <a:pPr eaLnBrk="0" hangingPunct="0"/>
            <a:r>
              <a:rPr lang="it-IT" sz="1049" dirty="0">
                <a:solidFill>
                  <a:srgbClr val="E5E5E9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Restricted | © Siemens 2022 | DI CS</a:t>
            </a:r>
          </a:p>
        </p:txBody>
      </p:sp>
      <p:pic>
        <p:nvPicPr>
          <p:cNvPr id="3" name="Siemens Logo">
            <a:extLst>
              <a:ext uri="{FF2B5EF4-FFF2-40B4-BE49-F238E27FC236}">
                <a16:creationId xmlns:a16="http://schemas.microsoft.com/office/drawing/2014/main" id="{D893CAE3-5301-2ED7-8B81-AD616A7944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84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77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7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1" y="1054102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7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75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 (with key visual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gnisphere" descr="A picture containing fish, monitor, keyboard, computer&#10;&#10;Description automatically generated">
            <a:extLst>
              <a:ext uri="{FF2B5EF4-FFF2-40B4-BE49-F238E27FC236}">
                <a16:creationId xmlns:a16="http://schemas.microsoft.com/office/drawing/2014/main" id="{AE83F1C5-95B7-47C3-B837-8191D1E397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51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76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 (with key visual)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gnisphere" descr="A picture containing sky, water, star&#10;&#10;Description automatically generated">
            <a:extLst>
              <a:ext uri="{FF2B5EF4-FFF2-40B4-BE49-F238E27FC236}">
                <a16:creationId xmlns:a16="http://schemas.microsoft.com/office/drawing/2014/main" id="{E2F7C1AE-8376-445B-98CD-DBE6E96E3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7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3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69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3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3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5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79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87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1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1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02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99"/>
            </a:lvl1pPr>
            <a:lvl2pPr>
              <a:defRPr sz="1599"/>
            </a:lvl2pPr>
            <a:lvl3pPr>
              <a:defRPr sz="15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99"/>
            </a:lvl1pPr>
            <a:lvl2pPr>
              <a:defRPr sz="1599"/>
            </a:lvl2pPr>
            <a:lvl3pPr>
              <a:defRPr sz="15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99"/>
            </a:lvl1pPr>
            <a:lvl2pPr>
              <a:defRPr sz="1599"/>
            </a:lvl2pPr>
            <a:lvl3pPr>
              <a:defRPr sz="15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99"/>
            </a:lvl1pPr>
            <a:lvl2pPr>
              <a:defRPr sz="1599"/>
            </a:lvl2pPr>
            <a:lvl3pPr>
              <a:defRPr sz="15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56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2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59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4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89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3" y="1414461"/>
            <a:ext cx="11376026" cy="439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5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59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1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798" b="0">
                <a:solidFill>
                  <a:schemeClr val="tx2"/>
                </a:solidFill>
              </a:defRPr>
            </a:lvl1pPr>
            <a:lvl2pPr marL="35982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799">
                <a:solidFill>
                  <a:schemeClr val="tx1"/>
                </a:solidFill>
              </a:defRPr>
            </a:lvl2pPr>
            <a:lvl3pPr marL="35982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799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798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798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1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81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798" b="0">
                <a:solidFill>
                  <a:schemeClr val="tx1"/>
                </a:solidFill>
              </a:defRPr>
            </a:lvl1pPr>
            <a:lvl2pPr marL="35982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799"/>
            </a:lvl2pPr>
            <a:lvl3pPr marL="35982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799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798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798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1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4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1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7996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94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1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7996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54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4" y="1234802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39730">
              <a:defRPr sz="7996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6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399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399" b="1"/>
            </a:lvl2pPr>
            <a:lvl3pPr marL="17991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 b="0"/>
            </a:lvl3pPr>
            <a:lvl4pPr marL="35982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/>
            </a:lvl4pPr>
            <a:lvl5pPr marL="35982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 b="1"/>
            </a:lvl5pPr>
            <a:lvl6pPr marL="53973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/>
            </a:lvl6pPr>
            <a:lvl7pPr marL="53973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 b="1"/>
            </a:lvl7pPr>
            <a:lvl8pPr marL="71964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/>
            </a:lvl8pPr>
            <a:lvl9pPr marL="719640" indent="-179910" algn="l">
              <a:spcAft>
                <a:spcPts val="0"/>
              </a:spcAft>
              <a:buFont typeface="Arial" panose="020B0604020202020204" pitchFamily="34" charset="0"/>
              <a:buChar char="•"/>
              <a:defRPr sz="1399" b="1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  <a:p>
            <a:pPr lvl="2"/>
            <a:r>
              <a:rPr lang="en-US" dirty="0"/>
              <a:t>Department etc.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59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9" name="Footer Placeholder"/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899">
                <a:solidFill>
                  <a:schemeClr val="tx1"/>
                </a:solidFill>
              </a:defRPr>
            </a:lvl1pPr>
          </a:lstStyle>
          <a:p>
            <a:r>
              <a:rPr lang="fr-FR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899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</a:t>
            </a:r>
            <a:r>
              <a:rPr lang="en-US" altLang="zh-CN" dirty="0"/>
              <a:t>age </a:t>
            </a:r>
            <a:fld id="{4CA5AC8A-C11B-440B-B7D1-F39D456B82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473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17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46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up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61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3876">
              <a:lnSpc>
                <a:spcPct val="100000"/>
              </a:lnSpc>
              <a:defRPr sz="5998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4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399">
                <a:solidFill>
                  <a:schemeClr val="tx1"/>
                </a:solidFill>
              </a:defRPr>
            </a:lvl1pPr>
            <a:lvl2pPr marL="0" marR="0" indent="0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399"/>
            </a:lvl2pPr>
            <a:lvl3pPr marL="0" indent="0" algn="l">
              <a:spcAft>
                <a:spcPts val="300"/>
              </a:spcAft>
              <a:buNone/>
              <a:defRPr sz="1599"/>
            </a:lvl3pPr>
            <a:lvl4pPr marL="0" indent="0" algn="l">
              <a:buNone/>
              <a:defRPr sz="1599"/>
            </a:lvl4pPr>
            <a:lvl5pPr marL="0" indent="0" algn="l">
              <a:buNone/>
              <a:defRPr sz="1599"/>
            </a:lvl5pPr>
            <a:lvl6pPr marL="0" indent="0" algn="l">
              <a:buNone/>
              <a:defRPr sz="1599"/>
            </a:lvl6pPr>
            <a:lvl7pPr marL="0" indent="0" algn="l">
              <a:buNone/>
              <a:defRPr sz="1599"/>
            </a:lvl7pPr>
            <a:lvl8pPr marL="0" indent="0" algn="l">
              <a:buNone/>
              <a:defRPr sz="1599"/>
            </a:lvl8pPr>
            <a:lvl9pPr marL="0" indent="0" algn="l">
              <a:buNone/>
              <a:defRPr sz="1599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02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userDrawn="1">
  <p:cSld name="2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8842120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bleed color Gradient (with key visual)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gnisphere" descr="A picture containing sky, water, star&#10;&#10;Description automatically generated">
            <a:extLst>
              <a:ext uri="{FF2B5EF4-FFF2-40B4-BE49-F238E27FC236}">
                <a16:creationId xmlns:a16="http://schemas.microsoft.com/office/drawing/2014/main" id="{E2F7C1AE-8376-445B-98CD-DBE6E96E3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02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3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95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90A71CD8-37CA-4C95-82B5-25041E032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2329220A-7E4E-42D9-AACD-682CD4D48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577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02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B105-4A55-4D7D-8C77-50ADA543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BB52A-9E33-4F89-B7C5-5D16DC67A5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>
              <a:defRPr/>
            </a:pPr>
            <a:r>
              <a:rPr kumimoji="0" lang="it-IT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Restricted | © Siemens 20XX | Author | Department | YYYY-MM-DD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2919C-053C-4AC1-B77C-F547BEB487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087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content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2741772"/>
              </p:ext>
            </p:extLst>
          </p:nvPr>
        </p:nvGraphicFramePr>
        <p:xfrm>
          <a:off x="1588" y="1588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">
            <a:extLst>
              <a:ext uri="{FF2B5EF4-FFF2-40B4-BE49-F238E27FC236}">
                <a16:creationId xmlns:a16="http://schemas.microsoft.com/office/drawing/2014/main" id="{039AC413-4450-49D7-9BA0-0269FA42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2755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ltGray"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20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fireworks, star, table, sky&#10;&#10;Description automatically generate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7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close up of a light&#10;&#10;Description automatically generate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99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picture containing light, star&#10;&#10;Description automatically generate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99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02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59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06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72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53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14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9CC9408-C08C-43E7-A386-3043EE4F34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12196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046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37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0F92B0A-8896-4F30-9CF5-3E01CDB250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12196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262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15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61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62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87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32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Subline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8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26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08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55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63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77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25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43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94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34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28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16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8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FEC69F24-2876-47B9-A4B6-0ADE800EC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8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8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10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13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7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3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 (with key visual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gnisphere" descr="A picture containing fish, monitor, keyboard, computer&#10;&#10;Description automatically generated">
            <a:extLst>
              <a:ext uri="{FF2B5EF4-FFF2-40B4-BE49-F238E27FC236}">
                <a16:creationId xmlns:a16="http://schemas.microsoft.com/office/drawing/2014/main" id="{AE83F1C5-95B7-47C3-B837-8191D1E397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7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94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 (with key visual)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gnisphere" descr="A picture containing sky, water, star&#10;&#10;Description automatically generated">
            <a:extLst>
              <a:ext uri="{FF2B5EF4-FFF2-40B4-BE49-F238E27FC236}">
                <a16:creationId xmlns:a16="http://schemas.microsoft.com/office/drawing/2014/main" id="{E2F7C1AE-8376-445B-98CD-DBE6E96E3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31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3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46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3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93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44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7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22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5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1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65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24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78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64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44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2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92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  <a:p>
            <a:pPr lvl="2"/>
            <a:r>
              <a:rPr lang="en-US" dirty="0"/>
              <a:t>Department etc.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55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6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26" Type="http://schemas.openxmlformats.org/officeDocument/2006/relationships/slideLayout" Target="../slideLayouts/slideLayout34.xml"/><Relationship Id="rId39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42.xml"/><Relationship Id="rId42" Type="http://schemas.openxmlformats.org/officeDocument/2006/relationships/slideLayout" Target="../slideLayouts/slideLayout50.xml"/><Relationship Id="rId47" Type="http://schemas.openxmlformats.org/officeDocument/2006/relationships/slideLayout" Target="../slideLayouts/slideLayout55.xml"/><Relationship Id="rId50" Type="http://schemas.openxmlformats.org/officeDocument/2006/relationships/slideLayout" Target="../slideLayouts/slideLayout58.xml"/><Relationship Id="rId55" Type="http://schemas.openxmlformats.org/officeDocument/2006/relationships/slideLayout" Target="../slideLayouts/slideLayout63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33.xml"/><Relationship Id="rId33" Type="http://schemas.openxmlformats.org/officeDocument/2006/relationships/slideLayout" Target="../slideLayouts/slideLayout41.xml"/><Relationship Id="rId38" Type="http://schemas.openxmlformats.org/officeDocument/2006/relationships/slideLayout" Target="../slideLayouts/slideLayout46.xml"/><Relationship Id="rId46" Type="http://schemas.openxmlformats.org/officeDocument/2006/relationships/slideLayout" Target="../slideLayouts/slideLayout54.xml"/><Relationship Id="rId59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49.xml"/><Relationship Id="rId54" Type="http://schemas.openxmlformats.org/officeDocument/2006/relationships/slideLayout" Target="../slideLayouts/slideLayout6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40.xml"/><Relationship Id="rId37" Type="http://schemas.openxmlformats.org/officeDocument/2006/relationships/slideLayout" Target="../slideLayouts/slideLayout45.xml"/><Relationship Id="rId40" Type="http://schemas.openxmlformats.org/officeDocument/2006/relationships/slideLayout" Target="../slideLayouts/slideLayout48.xml"/><Relationship Id="rId45" Type="http://schemas.openxmlformats.org/officeDocument/2006/relationships/slideLayout" Target="../slideLayouts/slideLayout53.xml"/><Relationship Id="rId53" Type="http://schemas.openxmlformats.org/officeDocument/2006/relationships/slideLayout" Target="../slideLayouts/slideLayout61.xml"/><Relationship Id="rId58" Type="http://schemas.openxmlformats.org/officeDocument/2006/relationships/oleObject" Target="../embeddings/oleObject6.bin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28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44.xml"/><Relationship Id="rId49" Type="http://schemas.openxmlformats.org/officeDocument/2006/relationships/slideLayout" Target="../slideLayouts/slideLayout57.xml"/><Relationship Id="rId57" Type="http://schemas.openxmlformats.org/officeDocument/2006/relationships/tags" Target="../tags/tag7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39.xml"/><Relationship Id="rId44" Type="http://schemas.openxmlformats.org/officeDocument/2006/relationships/slideLayout" Target="../slideLayouts/slideLayout52.xml"/><Relationship Id="rId52" Type="http://schemas.openxmlformats.org/officeDocument/2006/relationships/slideLayout" Target="../slideLayouts/slideLayout60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Relationship Id="rId27" Type="http://schemas.openxmlformats.org/officeDocument/2006/relationships/slideLayout" Target="../slideLayouts/slideLayout35.xml"/><Relationship Id="rId30" Type="http://schemas.openxmlformats.org/officeDocument/2006/relationships/slideLayout" Target="../slideLayouts/slideLayout38.xml"/><Relationship Id="rId35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51.xml"/><Relationship Id="rId48" Type="http://schemas.openxmlformats.org/officeDocument/2006/relationships/slideLayout" Target="../slideLayouts/slideLayout56.xml"/><Relationship Id="rId56" Type="http://schemas.openxmlformats.org/officeDocument/2006/relationships/theme" Target="../theme/theme3.xml"/><Relationship Id="rId8" Type="http://schemas.openxmlformats.org/officeDocument/2006/relationships/slideLayout" Target="../slideLayouts/slideLayout16.xml"/><Relationship Id="rId51" Type="http://schemas.openxmlformats.org/officeDocument/2006/relationships/slideLayout" Target="../slideLayouts/slideLayout59.xml"/><Relationship Id="rId3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4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65.xml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73.xml"/><Relationship Id="rId19" Type="http://schemas.openxmlformats.org/officeDocument/2006/relationships/image" Target="../media/image6.svg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ags" Target="../tags/tag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39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42" Type="http://schemas.openxmlformats.org/officeDocument/2006/relationships/slideLayout" Target="../slideLayouts/slideLayout117.xml"/><Relationship Id="rId47" Type="http://schemas.openxmlformats.org/officeDocument/2006/relationships/slideLayout" Target="../slideLayouts/slideLayout122.xml"/><Relationship Id="rId50" Type="http://schemas.openxmlformats.org/officeDocument/2006/relationships/slideLayout" Target="../slideLayouts/slideLayout125.xml"/><Relationship Id="rId55" Type="http://schemas.openxmlformats.org/officeDocument/2006/relationships/theme" Target="../theme/theme5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38" Type="http://schemas.openxmlformats.org/officeDocument/2006/relationships/slideLayout" Target="../slideLayouts/slideLayout113.xml"/><Relationship Id="rId46" Type="http://schemas.openxmlformats.org/officeDocument/2006/relationships/slideLayout" Target="../slideLayouts/slideLayout121.xml"/><Relationship Id="rId59" Type="http://schemas.openxmlformats.org/officeDocument/2006/relationships/image" Target="../media/image36.emf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41" Type="http://schemas.openxmlformats.org/officeDocument/2006/relationships/slideLayout" Target="../slideLayouts/slideLayout116.xml"/><Relationship Id="rId54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slideLayout" Target="../slideLayouts/slideLayout112.xml"/><Relationship Id="rId40" Type="http://schemas.openxmlformats.org/officeDocument/2006/relationships/slideLayout" Target="../slideLayouts/slideLayout115.xml"/><Relationship Id="rId45" Type="http://schemas.openxmlformats.org/officeDocument/2006/relationships/slideLayout" Target="../slideLayouts/slideLayout120.xml"/><Relationship Id="rId53" Type="http://schemas.openxmlformats.org/officeDocument/2006/relationships/slideLayout" Target="../slideLayouts/slideLayout128.xml"/><Relationship Id="rId58" Type="http://schemas.openxmlformats.org/officeDocument/2006/relationships/oleObject" Target="../embeddings/oleObject10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slideLayout" Target="../slideLayouts/slideLayout111.xml"/><Relationship Id="rId49" Type="http://schemas.openxmlformats.org/officeDocument/2006/relationships/slideLayout" Target="../slideLayouts/slideLayout124.xml"/><Relationship Id="rId57" Type="http://schemas.openxmlformats.org/officeDocument/2006/relationships/tags" Target="../tags/tag13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4" Type="http://schemas.openxmlformats.org/officeDocument/2006/relationships/slideLayout" Target="../slideLayouts/slideLayout119.xml"/><Relationship Id="rId52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43" Type="http://schemas.openxmlformats.org/officeDocument/2006/relationships/slideLayout" Target="../slideLayouts/slideLayout118.xml"/><Relationship Id="rId48" Type="http://schemas.openxmlformats.org/officeDocument/2006/relationships/slideLayout" Target="../slideLayouts/slideLayout123.xml"/><Relationship Id="rId56" Type="http://schemas.openxmlformats.org/officeDocument/2006/relationships/tags" Target="../tags/tag12.xml"/><Relationship Id="rId8" Type="http://schemas.openxmlformats.org/officeDocument/2006/relationships/slideLayout" Target="../slideLayouts/slideLayout83.xml"/><Relationship Id="rId51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D113FBE2-10E5-4D87-8765-B5F99BAAE5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365784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2" imgH="282" progId="TCLayout.ActiveDocument.1">
                  <p:embed/>
                </p:oleObj>
              </mc:Choice>
              <mc:Fallback>
                <p:oleObj name="think-cell Slide" r:id="rId6" imgW="282" imgH="28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D113FBE2-10E5-4D87-8765-B5F99BAAE5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652" r:id="rId2"/>
    <p:sldLayoutId id="2147483687" r:id="rId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C50D7A2-E536-4D76-80A6-C5A7ECA6AE9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7470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82" imgH="282" progId="TCLayout.ActiveDocument.1">
                  <p:embed/>
                </p:oleObj>
              </mc:Choice>
              <mc:Fallback>
                <p:oleObj name="think-cell Slide" r:id="rId8" imgW="282" imgH="28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C50D7A2-E536-4D76-80A6-C5A7ECA6A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9B1B7D3-B7E8-F634-68B0-FC8DB58B3A0C}"/>
              </a:ext>
            </a:extLst>
          </p:cNvPr>
          <p:cNvSpPr txBox="1">
            <a:spLocks/>
          </p:cNvSpPr>
          <p:nvPr userDrawn="1"/>
        </p:nvSpPr>
        <p:spPr>
          <a:xfrm>
            <a:off x="1077059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lnSpc>
                <a:spcPct val="100000"/>
              </a:lnSpc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Unrestricted | © Siemens FY23 </a:t>
            </a:r>
            <a:r>
              <a:rPr lang="en-US" altLang="zh-CN" dirty="0"/>
              <a:t>Paper Day</a:t>
            </a:r>
          </a:p>
        </p:txBody>
      </p:sp>
    </p:spTree>
    <p:extLst>
      <p:ext uri="{BB962C8B-B14F-4D97-AF65-F5344CB8AC3E}">
        <p14:creationId xmlns:p14="http://schemas.microsoft.com/office/powerpoint/2010/main" val="257156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5" r:id="rId3"/>
    <p:sldLayoutId id="2147483726" r:id="rId4"/>
    <p:sldLayoutId id="2147483727" r:id="rId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42EA6F6-21A4-409D-B368-89CE1889526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7"/>
            </p:custDataLst>
            <p:extLst>
              <p:ext uri="{D42A27DB-BD31-4B8C-83A1-F6EECF244321}">
                <p14:modId xmlns:p14="http://schemas.microsoft.com/office/powerpoint/2010/main" val="27058949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8" imgW="353" imgH="353" progId="TCLayout.ActiveDocument.1">
                  <p:embed/>
                </p:oleObj>
              </mc:Choice>
              <mc:Fallback>
                <p:oleObj name="think-cell Slide" r:id="rId58" imgW="353" imgH="35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42EA6F6-21A4-409D-B368-89CE188952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3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  <p:sldLayoutId id="2147483759" r:id="rId31"/>
    <p:sldLayoutId id="2147483760" r:id="rId32"/>
    <p:sldLayoutId id="2147483761" r:id="rId33"/>
    <p:sldLayoutId id="2147483762" r:id="rId34"/>
    <p:sldLayoutId id="2147483763" r:id="rId35"/>
    <p:sldLayoutId id="2147483764" r:id="rId36"/>
    <p:sldLayoutId id="2147483765" r:id="rId37"/>
    <p:sldLayoutId id="2147483766" r:id="rId38"/>
    <p:sldLayoutId id="2147483767" r:id="rId39"/>
    <p:sldLayoutId id="2147483768" r:id="rId40"/>
    <p:sldLayoutId id="2147483769" r:id="rId41"/>
    <p:sldLayoutId id="2147483770" r:id="rId42"/>
    <p:sldLayoutId id="2147483771" r:id="rId43"/>
    <p:sldLayoutId id="2147483772" r:id="rId44"/>
    <p:sldLayoutId id="2147483773" r:id="rId45"/>
    <p:sldLayoutId id="2147483774" r:id="rId46"/>
    <p:sldLayoutId id="2147483775" r:id="rId47"/>
    <p:sldLayoutId id="2147483776" r:id="rId48"/>
    <p:sldLayoutId id="2147483777" r:id="rId49"/>
    <p:sldLayoutId id="2147483778" r:id="rId50"/>
    <p:sldLayoutId id="2147483779" r:id="rId51"/>
    <p:sldLayoutId id="2147483780" r:id="rId52"/>
    <p:sldLayoutId id="2147483781" r:id="rId53"/>
    <p:sldLayoutId id="2147483782" r:id="rId54"/>
    <p:sldLayoutId id="2147483783" r:id="rId55"/>
  </p:sldLayoutIdLst>
  <p:hf sldNum="0" hdr="0" ftr="0"/>
  <p:txStyles>
    <p:titleStyle>
      <a:lvl1pPr algn="l" defTabSz="913943" rtl="0" eaLnBrk="1" latinLnBrk="0" hangingPunct="1">
        <a:lnSpc>
          <a:spcPct val="90000"/>
        </a:lnSpc>
        <a:spcBef>
          <a:spcPct val="0"/>
        </a:spcBef>
        <a:buNone/>
        <a:defRPr sz="1999" b="1" kern="1200">
          <a:solidFill>
            <a:schemeClr val="accent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1pPr>
    </p:titleStyle>
    <p:bodyStyle>
      <a:lvl1pPr marL="0" indent="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1pPr>
      <a:lvl2pPr marL="17991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2pPr>
      <a:lvl3pPr marL="35982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3pPr>
      <a:lvl4pPr marL="53973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4pPr>
      <a:lvl5pPr marL="71964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5pPr>
      <a:lvl6pPr marL="89955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6pPr>
      <a:lvl7pPr marL="107946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7pPr>
      <a:lvl8pPr marL="125937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8pPr>
      <a:lvl9pPr marL="1439280" indent="-179910" algn="l" defTabSz="913943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Siemens Sans Global" pitchFamily="2" charset="-122"/>
          <a:ea typeface="Siemens Sans Global" pitchFamily="2" charset="-122"/>
          <a:cs typeface="Siemens Sans Global" pitchFamily="2" charset="-122"/>
        </a:defRPr>
      </a:lvl9pPr>
    </p:bodyStyle>
    <p:otherStyle>
      <a:defPPr>
        <a:defRPr lang="en-US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94A60C6-A116-4B54-A23F-D68BA68DE3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50908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353" imgH="353" progId="TCLayout.ActiveDocument.1">
                  <p:embed/>
                </p:oleObj>
              </mc:Choice>
              <mc:Fallback>
                <p:oleObj name="think-cell Slide" r:id="rId16" imgW="353" imgH="35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94A60C6-A116-4B54-A23F-D68BA68DE3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35AB140-1295-440D-9EB1-1F2764330E13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" name="Siemens Logo">
            <a:extLst>
              <a:ext uri="{FF2B5EF4-FFF2-40B4-BE49-F238E27FC236}">
                <a16:creationId xmlns:a16="http://schemas.microsoft.com/office/drawing/2014/main" id="{D189CAC9-E47E-4D6F-A332-9C6D403A878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A25B990-20CA-4CC6-A84D-A3C8341BFFA1}"/>
              </a:ext>
            </a:extLst>
          </p:cNvPr>
          <p:cNvGrpSpPr/>
          <p:nvPr userDrawn="1"/>
        </p:nvGrpSpPr>
        <p:grpSpPr>
          <a:xfrm>
            <a:off x="-225525" y="-216000"/>
            <a:ext cx="12638325" cy="7290000"/>
            <a:chOff x="-225525" y="-216000"/>
            <a:chExt cx="12638325" cy="72900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B64536-B000-45D1-B1EA-879512CE8C22}"/>
                </a:ext>
              </a:extLst>
            </p:cNvPr>
            <p:cNvGrpSpPr/>
            <p:nvPr userDrawn="1"/>
          </p:nvGrpSpPr>
          <p:grpSpPr>
            <a:xfrm>
              <a:off x="417513" y="6858000"/>
              <a:ext cx="11355387" cy="216000"/>
              <a:chOff x="417513" y="6858000"/>
              <a:chExt cx="11355387" cy="216000"/>
            </a:xfrm>
          </p:grpSpPr>
          <p:cxnSp>
            <p:nvCxnSpPr>
              <p:cNvPr id="19" name="Gerade Verbindung 51">
                <a:extLst>
                  <a:ext uri="{FF2B5EF4-FFF2-40B4-BE49-F238E27FC236}">
                    <a16:creationId xmlns:a16="http://schemas.microsoft.com/office/drawing/2014/main" id="{496DB472-1048-44FD-B914-F83F1862AF39}"/>
                  </a:ext>
                </a:extLst>
              </p:cNvPr>
              <p:cNvCxnSpPr/>
              <p:nvPr userDrawn="1"/>
            </p:nvCxnSpPr>
            <p:spPr bwMode="auto">
              <a:xfrm>
                <a:off x="417513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Gerade Verbindung 52">
                <a:extLst>
                  <a:ext uri="{FF2B5EF4-FFF2-40B4-BE49-F238E27FC236}">
                    <a16:creationId xmlns:a16="http://schemas.microsoft.com/office/drawing/2014/main" id="{B46B2AE1-F906-4AFE-BB87-34F682514632}"/>
                  </a:ext>
                </a:extLst>
              </p:cNvPr>
              <p:cNvCxnSpPr/>
              <p:nvPr userDrawn="1"/>
            </p:nvCxnSpPr>
            <p:spPr bwMode="auto">
              <a:xfrm>
                <a:off x="6099175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Gerade Verbindung 53">
                <a:extLst>
                  <a:ext uri="{FF2B5EF4-FFF2-40B4-BE49-F238E27FC236}">
                    <a16:creationId xmlns:a16="http://schemas.microsoft.com/office/drawing/2014/main" id="{A72A941A-9FE6-4DF1-9C52-AE78D65093A2}"/>
                  </a:ext>
                </a:extLst>
              </p:cNvPr>
              <p:cNvCxnSpPr/>
              <p:nvPr userDrawn="1"/>
            </p:nvCxnSpPr>
            <p:spPr bwMode="auto">
              <a:xfrm>
                <a:off x="624205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Gerade Verbindung 54">
                <a:extLst>
                  <a:ext uri="{FF2B5EF4-FFF2-40B4-BE49-F238E27FC236}">
                    <a16:creationId xmlns:a16="http://schemas.microsoft.com/office/drawing/2014/main" id="{8EEDBB00-380A-4A5B-AF72-7A698EC223A3}"/>
                  </a:ext>
                </a:extLst>
              </p:cNvPr>
              <p:cNvCxnSpPr/>
              <p:nvPr userDrawn="1"/>
            </p:nvCxnSpPr>
            <p:spPr bwMode="auto">
              <a:xfrm>
                <a:off x="8835479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Gerade Verbindung 55">
                <a:extLst>
                  <a:ext uri="{FF2B5EF4-FFF2-40B4-BE49-F238E27FC236}">
                    <a16:creationId xmlns:a16="http://schemas.microsoft.com/office/drawing/2014/main" id="{1084F95D-BCC5-4FE2-ABD6-6C474918A695}"/>
                  </a:ext>
                </a:extLst>
              </p:cNvPr>
              <p:cNvCxnSpPr/>
              <p:nvPr userDrawn="1"/>
            </p:nvCxnSpPr>
            <p:spPr bwMode="auto">
              <a:xfrm>
                <a:off x="11772900" y="6894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Gerade Verbindung 54">
                <a:extLst>
                  <a:ext uri="{FF2B5EF4-FFF2-40B4-BE49-F238E27FC236}">
                    <a16:creationId xmlns:a16="http://schemas.microsoft.com/office/drawing/2014/main" id="{83ECC052-5545-4DE2-9CC8-558A081771D2}"/>
                  </a:ext>
                </a:extLst>
              </p:cNvPr>
              <p:cNvCxnSpPr/>
              <p:nvPr userDrawn="1"/>
            </p:nvCxnSpPr>
            <p:spPr bwMode="auto">
              <a:xfrm>
                <a:off x="3505200" y="6858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68E5EBF-3C41-4AD8-8F8C-1857D134F0B6}"/>
                </a:ext>
              </a:extLst>
            </p:cNvPr>
            <p:cNvGrpSpPr/>
            <p:nvPr userDrawn="1"/>
          </p:nvGrpSpPr>
          <p:grpSpPr>
            <a:xfrm>
              <a:off x="417513" y="-216000"/>
              <a:ext cx="11355387" cy="180000"/>
              <a:chOff x="417513" y="-216000"/>
              <a:chExt cx="11355387" cy="180000"/>
            </a:xfrm>
          </p:grpSpPr>
          <p:cxnSp>
            <p:nvCxnSpPr>
              <p:cNvPr id="8" name="Gerade Verbindung 2">
                <a:extLst>
                  <a:ext uri="{FF2B5EF4-FFF2-40B4-BE49-F238E27FC236}">
                    <a16:creationId xmlns:a16="http://schemas.microsoft.com/office/drawing/2014/main" id="{47C3554E-E6A9-4472-B08A-B678CF7ABADA}"/>
                  </a:ext>
                </a:extLst>
              </p:cNvPr>
              <p:cNvCxnSpPr/>
              <p:nvPr userDrawn="1"/>
            </p:nvCxnSpPr>
            <p:spPr bwMode="auto">
              <a:xfrm>
                <a:off x="417513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Gerade Verbindung 35">
                <a:extLst>
                  <a:ext uri="{FF2B5EF4-FFF2-40B4-BE49-F238E27FC236}">
                    <a16:creationId xmlns:a16="http://schemas.microsoft.com/office/drawing/2014/main" id="{F5223F8E-AD32-4185-9C64-495BD0EF558D}"/>
                  </a:ext>
                </a:extLst>
              </p:cNvPr>
              <p:cNvCxnSpPr/>
              <p:nvPr userDrawn="1"/>
            </p:nvCxnSpPr>
            <p:spPr bwMode="auto">
              <a:xfrm>
                <a:off x="6099175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Gerade Verbindung 36">
                <a:extLst>
                  <a:ext uri="{FF2B5EF4-FFF2-40B4-BE49-F238E27FC236}">
                    <a16:creationId xmlns:a16="http://schemas.microsoft.com/office/drawing/2014/main" id="{AB05D033-7AD5-43DB-8ADD-64A8EB4457C5}"/>
                  </a:ext>
                </a:extLst>
              </p:cNvPr>
              <p:cNvCxnSpPr/>
              <p:nvPr userDrawn="1"/>
            </p:nvCxnSpPr>
            <p:spPr bwMode="auto">
              <a:xfrm>
                <a:off x="624205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" name="Gerade Verbindung 37">
                <a:extLst>
                  <a:ext uri="{FF2B5EF4-FFF2-40B4-BE49-F238E27FC236}">
                    <a16:creationId xmlns:a16="http://schemas.microsoft.com/office/drawing/2014/main" id="{88046A5E-F8A1-4BFA-B2C0-957E78DB5728}"/>
                  </a:ext>
                </a:extLst>
              </p:cNvPr>
              <p:cNvCxnSpPr/>
              <p:nvPr userDrawn="1"/>
            </p:nvCxnSpPr>
            <p:spPr bwMode="auto">
              <a:xfrm>
                <a:off x="8835479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Gerade Verbindung 38">
                <a:extLst>
                  <a:ext uri="{FF2B5EF4-FFF2-40B4-BE49-F238E27FC236}">
                    <a16:creationId xmlns:a16="http://schemas.microsoft.com/office/drawing/2014/main" id="{46621993-2151-4D3C-A548-E630753008F9}"/>
                  </a:ext>
                </a:extLst>
              </p:cNvPr>
              <p:cNvCxnSpPr/>
              <p:nvPr userDrawn="1"/>
            </p:nvCxnSpPr>
            <p:spPr bwMode="auto">
              <a:xfrm>
                <a:off x="1177290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Gerade Verbindung 35">
                <a:extLst>
                  <a:ext uri="{FF2B5EF4-FFF2-40B4-BE49-F238E27FC236}">
                    <a16:creationId xmlns:a16="http://schemas.microsoft.com/office/drawing/2014/main" id="{C733242C-2B3B-4749-9333-C65C16F56775}"/>
                  </a:ext>
                </a:extLst>
              </p:cNvPr>
              <p:cNvCxnSpPr/>
              <p:nvPr userDrawn="1"/>
            </p:nvCxnSpPr>
            <p:spPr bwMode="auto">
              <a:xfrm>
                <a:off x="3505200" y="-2160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F20CD0E-7637-4D0B-BD05-CC3C67DABDB4}"/>
                </a:ext>
              </a:extLst>
            </p:cNvPr>
            <p:cNvGrpSpPr/>
            <p:nvPr userDrawn="1"/>
          </p:nvGrpSpPr>
          <p:grpSpPr>
            <a:xfrm>
              <a:off x="-225525" y="447187"/>
              <a:ext cx="180000" cy="5719613"/>
              <a:chOff x="-225525" y="447187"/>
              <a:chExt cx="180000" cy="5719613"/>
            </a:xfrm>
          </p:grpSpPr>
          <p:cxnSp>
            <p:nvCxnSpPr>
              <p:cNvPr id="24" name="Gerade Verbindung 56">
                <a:extLst>
                  <a:ext uri="{FF2B5EF4-FFF2-40B4-BE49-F238E27FC236}">
                    <a16:creationId xmlns:a16="http://schemas.microsoft.com/office/drawing/2014/main" id="{DB923335-A838-4C34-82F6-F058D9227D51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3571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Gerade Verbindung 57">
                <a:extLst>
                  <a:ext uri="{FF2B5EF4-FFF2-40B4-BE49-F238E27FC236}">
                    <a16:creationId xmlns:a16="http://schemas.microsoft.com/office/drawing/2014/main" id="{8A341A24-182C-44D1-B84A-E58FB67DB905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9768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Gerade Verbindung 58">
                <a:extLst>
                  <a:ext uri="{FF2B5EF4-FFF2-40B4-BE49-F238E27FC236}">
                    <a16:creationId xmlns:a16="http://schemas.microsoft.com/office/drawing/2014/main" id="{C0DDA754-0140-4A44-B071-3CDDE6D820FE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1322776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Gerade Verbindung 59">
                <a:extLst>
                  <a:ext uri="{FF2B5EF4-FFF2-40B4-BE49-F238E27FC236}">
                    <a16:creationId xmlns:a16="http://schemas.microsoft.com/office/drawing/2014/main" id="{4958BC8B-C369-4D5C-BFAA-4FF73FC2B18D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35013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Gerade Verbindung 60">
                <a:extLst>
                  <a:ext uri="{FF2B5EF4-FFF2-40B4-BE49-F238E27FC236}">
                    <a16:creationId xmlns:a16="http://schemas.microsoft.com/office/drawing/2014/main" id="{CA00714E-170D-4858-BC8E-D2547CA14737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36894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Gerade Verbindung 61">
                <a:extLst>
                  <a:ext uri="{FF2B5EF4-FFF2-40B4-BE49-F238E27FC236}">
                    <a16:creationId xmlns:a16="http://schemas.microsoft.com/office/drawing/2014/main" id="{04A23018-937A-4A15-A8C9-B4012047AA6E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60768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Gerade Verbindung 61">
                <a:extLst>
                  <a:ext uri="{FF2B5EF4-FFF2-40B4-BE49-F238E27FC236}">
                    <a16:creationId xmlns:a16="http://schemas.microsoft.com/office/drawing/2014/main" id="{6E4A04AA-5B0F-4E67-9047-D3A09DCB3273}"/>
                  </a:ext>
                </a:extLst>
              </p:cNvPr>
              <p:cNvCxnSpPr/>
              <p:nvPr userDrawn="1"/>
            </p:nvCxnSpPr>
            <p:spPr bwMode="auto">
              <a:xfrm rot="5400000">
                <a:off x="-135525" y="585772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5533DEE-C4A8-41B4-933E-1EB82E2EDE90}"/>
                </a:ext>
              </a:extLst>
            </p:cNvPr>
            <p:cNvGrpSpPr/>
            <p:nvPr userDrawn="1"/>
          </p:nvGrpSpPr>
          <p:grpSpPr>
            <a:xfrm>
              <a:off x="12232800" y="447187"/>
              <a:ext cx="180000" cy="5719613"/>
              <a:chOff x="12232800" y="447187"/>
              <a:chExt cx="180000" cy="5719613"/>
            </a:xfrm>
          </p:grpSpPr>
          <p:cxnSp>
            <p:nvCxnSpPr>
              <p:cNvPr id="13" name="Gerade Verbindung 39">
                <a:extLst>
                  <a:ext uri="{FF2B5EF4-FFF2-40B4-BE49-F238E27FC236}">
                    <a16:creationId xmlns:a16="http://schemas.microsoft.com/office/drawing/2014/main" id="{D37968D7-2F0E-48BA-95F7-A747DEDBC83B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357187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Gerade Verbindung 40">
                <a:extLst>
                  <a:ext uri="{FF2B5EF4-FFF2-40B4-BE49-F238E27FC236}">
                    <a16:creationId xmlns:a16="http://schemas.microsoft.com/office/drawing/2014/main" id="{515AE4EE-FB1C-4E35-9306-9DDF5BA319EB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9768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Gerade Verbindung 41">
                <a:extLst>
                  <a:ext uri="{FF2B5EF4-FFF2-40B4-BE49-F238E27FC236}">
                    <a16:creationId xmlns:a16="http://schemas.microsoft.com/office/drawing/2014/main" id="{8D27FA83-21E2-47AC-A650-A7F26091D844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1322776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Gerade Verbindung 42">
                <a:extLst>
                  <a:ext uri="{FF2B5EF4-FFF2-40B4-BE49-F238E27FC236}">
                    <a16:creationId xmlns:a16="http://schemas.microsoft.com/office/drawing/2014/main" id="{2502A485-60EC-4900-83E5-41272757DED4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3501375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Gerade Verbindung 43">
                <a:extLst>
                  <a:ext uri="{FF2B5EF4-FFF2-40B4-BE49-F238E27FC236}">
                    <a16:creationId xmlns:a16="http://schemas.microsoft.com/office/drawing/2014/main" id="{34E49270-4E19-4359-B7E8-4D5BDC9CBCA2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36894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Gerade Verbindung 44">
                <a:extLst>
                  <a:ext uri="{FF2B5EF4-FFF2-40B4-BE49-F238E27FC236}">
                    <a16:creationId xmlns:a16="http://schemas.microsoft.com/office/drawing/2014/main" id="{CEB7B4ED-9818-4C43-AEBB-5A607AEB3AFC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607680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Gerade Verbindung 44">
                <a:extLst>
                  <a:ext uri="{FF2B5EF4-FFF2-40B4-BE49-F238E27FC236}">
                    <a16:creationId xmlns:a16="http://schemas.microsoft.com/office/drawing/2014/main" id="{B37CF3F4-EDB1-4778-B9BB-BBAAC5C5C7F7}"/>
                  </a:ext>
                </a:extLst>
              </p:cNvPr>
              <p:cNvCxnSpPr/>
              <p:nvPr userDrawn="1"/>
            </p:nvCxnSpPr>
            <p:spPr bwMode="auto">
              <a:xfrm rot="5400000">
                <a:off x="12322800" y="5861850"/>
                <a:ext cx="0" cy="180000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0D655BC-6AC6-4547-BBD9-8170DE8C7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135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56">
          <p15:clr>
            <a:srgbClr val="F26B43"/>
          </p15:clr>
        </p15:guide>
        <p15:guide id="2" pos="3840">
          <p15:clr>
            <a:srgbClr val="F26B43"/>
          </p15:clr>
        </p15:guide>
        <p15:guide id="3" pos="3936">
          <p15:clr>
            <a:srgbClr val="F26B43"/>
          </p15:clr>
        </p15:guide>
        <p15:guide id="4" pos="7416">
          <p15:clr>
            <a:srgbClr val="F26B43"/>
          </p15:clr>
        </p15:guide>
        <p15:guide id="5" pos="264">
          <p15:clr>
            <a:srgbClr val="F26B43"/>
          </p15:clr>
        </p15:guide>
        <p15:guide id="6" pos="5568">
          <p15:clr>
            <a:srgbClr val="F26B43"/>
          </p15:clr>
        </p15:guide>
        <p15:guide id="7" pos="2208">
          <p15:clr>
            <a:srgbClr val="F26B43"/>
          </p15:clr>
        </p15:guide>
        <p15:guide id="8" orient="horz" pos="672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 pos="888">
          <p15:clr>
            <a:srgbClr val="F26B43"/>
          </p15:clr>
        </p15:guide>
        <p15:guide id="11" orient="horz" pos="3744">
          <p15:clr>
            <a:srgbClr val="F26B43"/>
          </p15:clr>
        </p15:guide>
        <p15:guide id="12" orient="horz" pos="3888">
          <p15:clr>
            <a:srgbClr val="F26B43"/>
          </p15:clr>
        </p15:guide>
        <p15:guide id="13" orient="horz" pos="2376">
          <p15:clr>
            <a:srgbClr val="F26B43"/>
          </p15:clr>
        </p15:guide>
        <p15:guide id="14" pos="6480">
          <p15:clr>
            <a:srgbClr val="F26B43"/>
          </p15:clr>
        </p15:guide>
        <p15:guide id="15" orient="horz" pos="39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E5A88EC-D17C-49FC-B049-AAA20C9E858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6"/>
            </p:custDataLst>
            <p:extLst>
              <p:ext uri="{D42A27DB-BD31-4B8C-83A1-F6EECF244321}">
                <p14:modId xmlns:p14="http://schemas.microsoft.com/office/powerpoint/2010/main" val="24810641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8" imgW="523" imgH="499" progId="TCLayout.ActiveDocument.1">
                  <p:embed/>
                </p:oleObj>
              </mc:Choice>
              <mc:Fallback>
                <p:oleObj name="think-cell Slide" r:id="rId58" imgW="523" imgH="49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E5A88EC-D17C-49FC-B049-AAA20C9E85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E78FBC7-6EF2-49FA-B4A7-911307A9D4D7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45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  <p:sldLayoutId id="2147483834" r:id="rId35"/>
    <p:sldLayoutId id="2147483835" r:id="rId36"/>
    <p:sldLayoutId id="2147483836" r:id="rId37"/>
    <p:sldLayoutId id="2147483837" r:id="rId38"/>
    <p:sldLayoutId id="2147483838" r:id="rId39"/>
    <p:sldLayoutId id="2147483839" r:id="rId40"/>
    <p:sldLayoutId id="2147483840" r:id="rId41"/>
    <p:sldLayoutId id="2147483841" r:id="rId42"/>
    <p:sldLayoutId id="2147483842" r:id="rId43"/>
    <p:sldLayoutId id="2147483843" r:id="rId44"/>
    <p:sldLayoutId id="2147483844" r:id="rId45"/>
    <p:sldLayoutId id="2147483845" r:id="rId46"/>
    <p:sldLayoutId id="2147483846" r:id="rId47"/>
    <p:sldLayoutId id="2147483847" r:id="rId48"/>
    <p:sldLayoutId id="2147483848" r:id="rId49"/>
    <p:sldLayoutId id="2147483849" r:id="rId50"/>
    <p:sldLayoutId id="2147483850" r:id="rId51"/>
    <p:sldLayoutId id="2147483851" r:id="rId52"/>
    <p:sldLayoutId id="2147483852" r:id="rId53"/>
    <p:sldLayoutId id="2147483853" r:id="rId5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4.xml"/><Relationship Id="rId1" Type="http://schemas.openxmlformats.org/officeDocument/2006/relationships/tags" Target="../tags/tag14.xml"/><Relationship Id="rId6" Type="http://schemas.openxmlformats.org/officeDocument/2006/relationships/image" Target="../media/image3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124.xml"/><Relationship Id="rId1" Type="http://schemas.openxmlformats.org/officeDocument/2006/relationships/tags" Target="../tags/tag15.xml"/><Relationship Id="rId6" Type="http://schemas.openxmlformats.org/officeDocument/2006/relationships/image" Target="../media/image4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4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124.xml"/><Relationship Id="rId1" Type="http://schemas.openxmlformats.org/officeDocument/2006/relationships/tags" Target="../tags/tag16.xml"/><Relationship Id="rId6" Type="http://schemas.openxmlformats.org/officeDocument/2006/relationships/image" Target="../media/image4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F720EF1-C2D6-479E-9D15-4634099E9BF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45998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2" imgH="282" progId="TCLayout.ActiveDocument.1">
                  <p:embed/>
                </p:oleObj>
              </mc:Choice>
              <mc:Fallback>
                <p:oleObj name="think-cell Slide" r:id="rId4" imgW="282" imgH="282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F720EF1-C2D6-479E-9D15-4634099E9B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el 5">
            <a:extLst>
              <a:ext uri="{FF2B5EF4-FFF2-40B4-BE49-F238E27FC236}">
                <a16:creationId xmlns:a16="http://schemas.microsoft.com/office/drawing/2014/main" id="{6965831B-91D6-F26D-1397-AEFCA8DB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076" y="478807"/>
            <a:ext cx="5475288" cy="575999"/>
          </a:xfrm>
        </p:spPr>
        <p:txBody>
          <a:bodyPr vert="horz" rIns="0"/>
          <a:lstStyle/>
          <a:p>
            <a:pPr>
              <a:lnSpc>
                <a:spcPct val="110000"/>
              </a:lnSpc>
            </a:pPr>
            <a:r>
              <a:rPr lang="zh-CN" altLang="en-US" sz="1800" dirty="0"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某纸业（太仓）有限公司                                </a:t>
            </a:r>
            <a:b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PM8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6SE70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驱动快速升级改造（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）</a:t>
            </a:r>
            <a:endParaRPr lang="en-US" dirty="0"/>
          </a:p>
        </p:txBody>
      </p:sp>
      <p:sp>
        <p:nvSpPr>
          <p:cNvPr id="26" name="Rechteck 7">
            <a:extLst>
              <a:ext uri="{FF2B5EF4-FFF2-40B4-BE49-F238E27FC236}">
                <a16:creationId xmlns:a16="http://schemas.microsoft.com/office/drawing/2014/main" id="{5277B8A7-382B-8245-355D-BACDFE0D4204}"/>
              </a:ext>
            </a:extLst>
          </p:cNvPr>
          <p:cNvSpPr/>
          <p:nvPr/>
        </p:nvSpPr>
        <p:spPr>
          <a:xfrm>
            <a:off x="6315078" y="1444242"/>
            <a:ext cx="5472113" cy="434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挑战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产线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关键设备升级，客户不希望影响生产，仅在大修时可停机且停机时间短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在降本增效的大背景下，客户需要更具性价比的方案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西门子能源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SLN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的强势竞争</a:t>
            </a:r>
            <a:b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解决方案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驱动快易升级包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 MD KIT</a:t>
            </a: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套件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完美适配原电柜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利旧除变频器以外的其它器件，节省改造成本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施工简单，可实现分期分批、局部改造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提供安装图纸，参数转换，现场调试服务，极大缩短改造时间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78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客户获益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定制化预算匹配，分步实现产品升级换代，技术更新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解决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MASTERDRIVES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产品退市带来的备件短缺问题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实现最小化现场停机时间，增加生产效益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/>
                <a:cs typeface="Siemens Sans Global" pitchFamily="2" charset="-122"/>
              </a:rPr>
              <a:t>为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驱动装置的数字化运维做好准备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3805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90E5D8-1C7C-CD9E-33A6-D5570CFE2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12835"/>
            <a:ext cx="5876923" cy="325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2AA631-E4B7-9281-327C-CD931EA4395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292" y="5276850"/>
            <a:ext cx="3392611" cy="1477812"/>
          </a:xfrm>
          <a:prstGeom prst="rect">
            <a:avLst/>
          </a:prstGeom>
        </p:spPr>
      </p:pic>
      <p:pic>
        <p:nvPicPr>
          <p:cNvPr id="4" name="Picture 3" descr="A white building with a curved roof">
            <a:extLst>
              <a:ext uri="{FF2B5EF4-FFF2-40B4-BE49-F238E27FC236}">
                <a16:creationId xmlns:a16="http://schemas.microsoft.com/office/drawing/2014/main" id="{D6577091-33E4-60B1-4D63-249D34438AB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5876923" cy="35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3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5ABCD-D9E1-303C-F06E-0A1CF40E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511E5F93-84E1-DF60-2BB3-22CD7BEEE95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569973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2" imgH="282" progId="TCLayout.ActiveDocument.1">
                  <p:embed/>
                </p:oleObj>
              </mc:Choice>
              <mc:Fallback>
                <p:oleObj name="think-cell Slide" r:id="rId4" imgW="282" imgH="282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F720EF1-C2D6-479E-9D15-4634099E9B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el 5">
            <a:extLst>
              <a:ext uri="{FF2B5EF4-FFF2-40B4-BE49-F238E27FC236}">
                <a16:creationId xmlns:a16="http://schemas.microsoft.com/office/drawing/2014/main" id="{BF95B61B-56CF-864D-C58E-B066D44F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076" y="478807"/>
            <a:ext cx="5475288" cy="575999"/>
          </a:xfrm>
        </p:spPr>
        <p:txBody>
          <a:bodyPr vert="horz" rIns="0"/>
          <a:lstStyle/>
          <a:p>
            <a:pPr>
              <a:lnSpc>
                <a:spcPct val="110000"/>
              </a:lnSpc>
            </a:pPr>
            <a:r>
              <a:rPr lang="zh-CN" altLang="en-US" sz="1800" dirty="0"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山东某钢铁有限公司</a:t>
            </a:r>
            <a:b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辊道系统驱动装置快速升级改造（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）</a:t>
            </a:r>
            <a:endParaRPr lang="en-US" dirty="0"/>
          </a:p>
        </p:txBody>
      </p:sp>
      <p:sp>
        <p:nvSpPr>
          <p:cNvPr id="26" name="Rechteck 7">
            <a:extLst>
              <a:ext uri="{FF2B5EF4-FFF2-40B4-BE49-F238E27FC236}">
                <a16:creationId xmlns:a16="http://schemas.microsoft.com/office/drawing/2014/main" id="{0A5FB7C1-FC41-8B9F-204B-6C2B1F91BB39}"/>
              </a:ext>
            </a:extLst>
          </p:cNvPr>
          <p:cNvSpPr/>
          <p:nvPr/>
        </p:nvSpPr>
        <p:spPr>
          <a:xfrm>
            <a:off x="6315078" y="1444242"/>
            <a:ext cx="5472113" cy="434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挑战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产线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关键设备升级，客户不希望影响生产，仅在大修时可停机且停机时间短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在降本增效的大背景下，客户需要更具性价比的方案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改造的一揽子升级支持</a:t>
            </a:r>
            <a:b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解决方案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驱动快易升级包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 MD KIT</a:t>
            </a: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套件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完美适配原电柜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利旧除变频器以外的其它器件，节省改造成本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施工简单，可实现分期分批、局部改造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提供安装图纸，参数转换，现场调试服务，极大缩短改造时间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78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客户获益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定制化预算匹配，分步实现产品升级换代，技术更新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驱动参数转换，可以帮助快速调试；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严谨的系统电容计算和匹配，保证系统的稳定；更重要的是不用多花钱，用买原装置备件的费用即可完成升级还绰绰有余，相信用这种方式，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年以后即可完成全线驱动的自然升级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3805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F31B7B-16BF-22B0-3B3E-A2AAF2FF9ED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/>
          <a:stretch/>
        </p:blipFill>
        <p:spPr bwMode="auto">
          <a:xfrm>
            <a:off x="-2408" y="4241800"/>
            <a:ext cx="2233295" cy="26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5A95BF-1680-675D-1608-8381EAF5F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088" y="4241800"/>
            <a:ext cx="2253601" cy="26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8D5D8F-7C63-A329-631C-A43CE691AC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" t="1179" r="2342" b="1193"/>
          <a:stretch/>
        </p:blipFill>
        <p:spPr bwMode="auto">
          <a:xfrm>
            <a:off x="3793918" y="4241800"/>
            <a:ext cx="2062981" cy="26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 descr="3.13亿！降本，莱芜钢铁是认真滴！_中国炼铁网">
            <a:extLst>
              <a:ext uri="{FF2B5EF4-FFF2-40B4-BE49-F238E27FC236}">
                <a16:creationId xmlns:a16="http://schemas.microsoft.com/office/drawing/2014/main" id="{A188A448-8F72-B249-4BDB-0E0750E17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9"/>
          <a:stretch/>
        </p:blipFill>
        <p:spPr bwMode="auto">
          <a:xfrm>
            <a:off x="0" y="0"/>
            <a:ext cx="5856899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93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46584-5B00-29C1-8803-6760EBF7F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12BEC286-98CE-AE0C-6086-0A6FB56844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3888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2" imgH="282" progId="TCLayout.ActiveDocument.1">
                  <p:embed/>
                </p:oleObj>
              </mc:Choice>
              <mc:Fallback>
                <p:oleObj name="think-cell Slide" r:id="rId4" imgW="282" imgH="282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511E5F93-84E1-DF60-2BB3-22CD7BEEE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el 5">
            <a:extLst>
              <a:ext uri="{FF2B5EF4-FFF2-40B4-BE49-F238E27FC236}">
                <a16:creationId xmlns:a16="http://schemas.microsoft.com/office/drawing/2014/main" id="{BD1502B8-CDED-74E3-0178-571214CB7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076" y="478807"/>
            <a:ext cx="5475288" cy="575999"/>
          </a:xfrm>
        </p:spPr>
        <p:txBody>
          <a:bodyPr vert="horz" rIns="0"/>
          <a:lstStyle/>
          <a:p>
            <a:pPr>
              <a:lnSpc>
                <a:spcPct val="110000"/>
              </a:lnSpc>
            </a:pPr>
            <a:r>
              <a:rPr lang="zh-CN" altLang="en-US" sz="1800" dirty="0"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山东某钢铁有限公司                                </a:t>
            </a:r>
            <a:b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辊道系统驱动装置快速升级改造（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）</a:t>
            </a:r>
            <a:endParaRPr lang="en-US" dirty="0"/>
          </a:p>
        </p:txBody>
      </p:sp>
      <p:sp>
        <p:nvSpPr>
          <p:cNvPr id="26" name="Rechteck 7">
            <a:extLst>
              <a:ext uri="{FF2B5EF4-FFF2-40B4-BE49-F238E27FC236}">
                <a16:creationId xmlns:a16="http://schemas.microsoft.com/office/drawing/2014/main" id="{0AD3FB2B-8B11-5D54-7F52-6D57D8FE19E5}"/>
              </a:ext>
            </a:extLst>
          </p:cNvPr>
          <p:cNvSpPr/>
          <p:nvPr/>
        </p:nvSpPr>
        <p:spPr>
          <a:xfrm>
            <a:off x="6315078" y="1444241"/>
            <a:ext cx="5472113" cy="4934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挑战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属于产线关键设备，不希望影响生产，改造过程可多次停机但每次停机时间短；</a:t>
            </a:r>
            <a:endParaRPr lang="en-US" altLang="zh-CN" sz="1400" dirty="0">
              <a:solidFill>
                <a:prstClr val="white"/>
              </a:solidFill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在节本增效的大背景下，需要更具性价比的方案；</a:t>
            </a:r>
            <a:endParaRPr lang="en-US" altLang="zh-CN" sz="1400" dirty="0">
              <a:solidFill>
                <a:prstClr val="white"/>
              </a:solidFill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 针对</a:t>
            </a:r>
            <a:r>
              <a:rPr lang="en-US" altLang="zh-CN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T400</a:t>
            </a:r>
            <a:r>
              <a:rPr lang="zh-CN" altLang="en-US" sz="1400" dirty="0">
                <a:solidFill>
                  <a:prstClr val="white"/>
                </a:solidFill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工艺板的成熟可靠的升级替换方案；</a:t>
            </a:r>
            <a:b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解决方案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驱动快易升级包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SieDeup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 MD KIT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方案，可实现分期分批、局部改造；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利旧西门子原装电柜柜壳及除变频器以外的其它器件，施工简单，节省改造成本；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360680" marR="0" lvl="1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T400 SPA440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升级为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SIMOTION D</a:t>
            </a:r>
          </a:p>
          <a:p>
            <a:pPr marL="14478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客户获益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FFB9"/>
                  </a:gs>
                  <a:gs pos="100000">
                    <a:srgbClr val="00E6DC"/>
                  </a:gs>
                </a:gsLst>
                <a:lin ang="0" scaled="0"/>
              </a:gra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  <a:t>定制化预算匹配，分步实现产品升级换代，技术更新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驱动参数转换，可以帮助快速调试；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L="144145" marR="0" lvl="0" indent="-14414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emens Sans Global" pitchFamily="2" charset="-122"/>
                <a:ea typeface="Siemens Sans Global"/>
                <a:cs typeface="Siemens Sans Global" pitchFamily="2" charset="-122"/>
              </a:rPr>
              <a:t>同步实施飞剪工艺改造，实现工艺生产平顺升级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/>
              <a:cs typeface="Siemens Sans Global" pitchFamily="2" charset="-12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FFB9"/>
              </a:buClr>
              <a:buSzTx/>
              <a:tabLst/>
              <a:defRPr/>
            </a:pPr>
            <a:br>
              <a:rPr kumimoji="0" lang="en-US" altLang="zh-CN" sz="3805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FFB9"/>
                    </a:gs>
                    <a:gs pos="100000">
                      <a:srgbClr val="00E6DC"/>
                    </a:gs>
                  </a:gsLst>
                  <a:lin ang="0" scaled="0"/>
                </a:gradFill>
                <a:effectLst/>
                <a:uLnTx/>
                <a:uFillTx/>
                <a:latin typeface="Siemens Sans Global" pitchFamily="2" charset="-122"/>
                <a:ea typeface="Siemens Sans Global" pitchFamily="2" charset="-122"/>
                <a:cs typeface="Siemens Sans Global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emens Sans Global" pitchFamily="2" charset="-122"/>
              <a:ea typeface="Siemens Sans Global" pitchFamily="2" charset="-122"/>
              <a:cs typeface="Siemens Sans Global" pitchFamily="2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518C22-4A0D-9FCA-FB4B-B77D05B3E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/>
          <a:stretch/>
        </p:blipFill>
        <p:spPr bwMode="auto">
          <a:xfrm>
            <a:off x="0" y="0"/>
            <a:ext cx="5905241" cy="353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B590D3D-BEDC-C9A3-CBAA-65FA09CFF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6302"/>
            <a:ext cx="5905241" cy="332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5A113-699E-B46B-A09F-BCCB3C5286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061" y="5734049"/>
            <a:ext cx="2075180" cy="1123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23267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040887b0-086c-4ff4-2016-b5b55c2754ed"/>
  <p:tag name="THINKCELLPRESENTATIONDONOTDELETE" val="&lt;?xml version=&quot;1.0&quot; encoding=&quot;UTF-16&quot; standalone=&quot;yes&quot;?&gt;&lt;root reqver=&quot;28224&quot;&gt;&lt;version val=&quot;3529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EMPOWERCHARTSPROPERTIES_A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MAAAAAAAAAAwAAAAMAAAAA/////wUAFg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94g3SIJRLRMmiGRnV5/sqoEAAAAAAADAAAAAAADAAAAAwADAAEA////////BQAAAAMAEAAL4TjM2m+g9E2FuXOSAYPSUAQAAAABAAMAAAACAAMAAAAEAAQAAQD///////8FAAAABAAQAAu37273RGDKTpFAifRaFidE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AMOAAAAAAAAAAAAAP////+DAIMAAAAFX2lkABAAAAAE3iDdIglEtEyaIZGdXn+yqgNEYXRhABsAAAAETGlua2VkU2hhcGVEYXRhAAUAAAAAAAJOYW1lABkAAABMaW5rZWRTaGFwZXNEYXRhUHJvcGVydHkAEFZlcnNpb24AAAAAAAlMYXN0V3JpdGUAx4TD6Y0BAAAAAQD/////xgDGAAAABV9pZAAQAAAABOE4zNpvoPRNhblzkgGD0lADRGF0YQBTAAAACFByZXNlbnRhdGlvblNjYW5uZWRGb3JMaW5rZWRTaGFwZXMAAQJOdW1iZXJGb3JtYXRTZXBhcmF0b3JNb2RlAAoAAABBdXRvbWF0aWMAAAJOYW1lACQAAABMaW5rZWRTaGFwZVByZXNlbnRhdGlvblNldHRpbmdzRGF0YQAQVmVyc2lvbgAAAAAACUxhc3RXcml0ZQD+hMPpjQEAAAACAP////+DAIMAAAAFX2lkABAAAAAEt+9u90Rgyk6RQIn0WhYnRANEYXRhABsAAAAETGlua2VkU2hhcGVEYXRhAAUAAAAAAAJOYW1lABkAAABMaW5rZWRTaGFwZXNEYXRhUHJvcGVydHkAEFZlcnNpb24AAQAAAAlMYXN0V3JpdGUAX6bJxY4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DtCwAAAAAAAAAAAAAgAf///////////////wAAAP////////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GgAGTGlua2VkU2hhcGVzRGF0YVByb3BlcnR5XzAEAAAAAAAFAAAAAwAFAAAABAADAAEBAwAAAAMA////////JQAGTGlua2VkU2hhcGVQcmVzZW50YXRpb25TZXR0aW5nc0RhdGFfMAQAAAABAAUAAAAAAAUAAAACAAQAAQEDAAAABAD///////8aAAZMaW5rZWRTaGFwZXNEYXRhUHJvcGVydHlfMQQAAAACAAUAAAACAAU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483121108156410"/>
  <p:tag name="EMPOWERCHARTSPROPERTIES_A_LENGTH" val="24576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JG1rB1atjQKsxFnzhe3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f.bsKqfLaacB4X3aCTh_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emens AG">
    <a:dk1>
      <a:srgbClr val="000000"/>
    </a:dk1>
    <a:lt1>
      <a:srgbClr val="FFFFFF"/>
    </a:lt1>
    <a:dk2>
      <a:srgbClr val="000000"/>
    </a:dk2>
    <a:lt2>
      <a:srgbClr val="ADBECB"/>
    </a:lt2>
    <a:accent1>
      <a:srgbClr val="879BAA"/>
    </a:accent1>
    <a:accent2>
      <a:srgbClr val="BECDD7"/>
    </a:accent2>
    <a:accent3>
      <a:srgbClr val="EB780A"/>
    </a:accent3>
    <a:accent4>
      <a:srgbClr val="641946"/>
    </a:accent4>
    <a:accent5>
      <a:srgbClr val="006487"/>
    </a:accent5>
    <a:accent6>
      <a:srgbClr val="647D2D"/>
    </a:accent6>
    <a:hlink>
      <a:srgbClr val="EB780A"/>
    </a:hlink>
    <a:folHlink>
      <a:srgbClr val="EB780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4ppTags>
  <Name>Free Content</Name>
  <PpLayout>11</PpLayout>
  <Index>9</Index>
</p4ppTags>
</file>

<file path=customXml/itemProps1.xml><?xml version="1.0" encoding="utf-8"?>
<ds:datastoreItem xmlns:ds="http://schemas.openxmlformats.org/officeDocument/2006/customXml" ds:itemID="{58B5D39A-D73C-46A2-BC30-88D06EDFABB5}">
  <ds:schemaRefs/>
</ds:datastoreItem>
</file>

<file path=docMetadata/LabelInfo.xml><?xml version="1.0" encoding="utf-8"?>
<clbl:labelList xmlns:clbl="http://schemas.microsoft.com/office/2020/mipLabelMetadata">
  <clbl:label id="{a59b6cd5-d141-4a33-8bf1-0ca04484304f}" enabled="1" method="Standar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PresentationFormat>Widescreen</PresentationFormat>
  <Paragraphs>52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Siemens Sans Global</vt:lpstr>
      <vt:lpstr>Arial</vt:lpstr>
      <vt:lpstr>Siemens 2020</vt:lpstr>
      <vt:lpstr>1_Siemens 2020</vt:lpstr>
      <vt:lpstr>9_Siemens 2020</vt:lpstr>
      <vt:lpstr>2_Siemens 2020</vt:lpstr>
      <vt:lpstr>3_Siemens 2020</vt:lpstr>
      <vt:lpstr>think-cell Slide</vt:lpstr>
      <vt:lpstr>某纸业（太仓）有限公司                                 PM8 6SE70驱动快速升级改造（SieDeup）</vt:lpstr>
      <vt:lpstr>山东某钢铁有限公司 辊道系统驱动装置快速升级改造（SieDeup）</vt:lpstr>
      <vt:lpstr>山东某钢铁有限公司                                 辊道系统驱动装置快速升级改造（SieDeup）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AG PowerPoint Presentation</dc:title>
  <dc:creator>LV, CHANG (DI CS SFAE CS SD OS)</dc:creator>
  <cp:keywords>Template</cp:keywords>
  <dc:description>Version 3.2.0
January 2021</dc:description>
  <cp:lastModifiedBy>Song, Hai Feng (DI CS SFAE CS MC)</cp:lastModifiedBy>
  <cp:revision>387</cp:revision>
  <cp:lastPrinted>2023-12-08T02:43:31Z</cp:lastPrinted>
  <dcterms:created xsi:type="dcterms:W3CDTF">2020-07-27T12:43:17Z</dcterms:created>
  <dcterms:modified xsi:type="dcterms:W3CDTF">2024-04-10T02:37:23Z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59b6cd5-d141-4a33-8bf1-0ca04484304f_Enabled">
    <vt:lpwstr>true</vt:lpwstr>
  </property>
  <property fmtid="{D5CDD505-2E9C-101B-9397-08002B2CF9AE}" pid="3" name="MSIP_Label_a59b6cd5-d141-4a33-8bf1-0ca04484304f_SetDate">
    <vt:lpwstr>2022-07-07T13:45:14Z</vt:lpwstr>
  </property>
  <property fmtid="{D5CDD505-2E9C-101B-9397-08002B2CF9AE}" pid="4" name="MSIP_Label_a59b6cd5-d141-4a33-8bf1-0ca04484304f_Method">
    <vt:lpwstr>Standard</vt:lpwstr>
  </property>
  <property fmtid="{D5CDD505-2E9C-101B-9397-08002B2CF9AE}" pid="5" name="MSIP_Label_a59b6cd5-d141-4a33-8bf1-0ca04484304f_Name">
    <vt:lpwstr>restricted-default</vt:lpwstr>
  </property>
  <property fmtid="{D5CDD505-2E9C-101B-9397-08002B2CF9AE}" pid="6" name="MSIP_Label_a59b6cd5-d141-4a33-8bf1-0ca04484304f_SiteId">
    <vt:lpwstr>38ae3bcd-9579-4fd4-adda-b42e1495d55a</vt:lpwstr>
  </property>
  <property fmtid="{D5CDD505-2E9C-101B-9397-08002B2CF9AE}" pid="7" name="MSIP_Label_a59b6cd5-d141-4a33-8bf1-0ca04484304f_ActionId">
    <vt:lpwstr>69a3ea7d-eb0d-4386-94b9-c3efe28d73d4</vt:lpwstr>
  </property>
  <property fmtid="{D5CDD505-2E9C-101B-9397-08002B2CF9AE}" pid="8" name="MSIP_Label_a59b6cd5-d141-4a33-8bf1-0ca04484304f_ContentBits">
    <vt:lpwstr>0</vt:lpwstr>
  </property>
  <property fmtid="{D5CDD505-2E9C-101B-9397-08002B2CF9AE}" pid="9" name="Document_Confidentiality">
    <vt:lpwstr>Restricted</vt:lpwstr>
  </property>
</Properties>
</file>